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4"/>
  </p:notesMasterIdLst>
  <p:sldIdLst>
    <p:sldId id="256" r:id="rId2"/>
    <p:sldId id="257" r:id="rId3"/>
    <p:sldId id="258" r:id="rId4"/>
    <p:sldId id="261" r:id="rId5"/>
    <p:sldId id="264" r:id="rId6"/>
    <p:sldId id="259" r:id="rId7"/>
    <p:sldId id="260" r:id="rId8"/>
    <p:sldId id="262" r:id="rId9"/>
    <p:sldId id="263"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showGuides="1">
      <p:cViewPr varScale="1">
        <p:scale>
          <a:sx n="78" d="100"/>
          <a:sy n="78" d="100"/>
        </p:scale>
        <p:origin x="878" y="53"/>
      </p:cViewPr>
      <p:guideLst>
        <p:guide orient="horz" pos="2160"/>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298396-BAF0-448C-82E2-418481E285BF}" type="datetimeFigureOut">
              <a:rPr lang="en-US" smtClean="0"/>
              <a:t>5/20/2025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E42660-9800-4451-94D8-3ECC364B01D9}" type="slidenum">
              <a:rPr lang="en-US" smtClean="0"/>
              <a:t>‹#›</a:t>
            </a:fld>
            <a:endParaRPr lang="en-US"/>
          </a:p>
        </p:txBody>
      </p:sp>
    </p:spTree>
    <p:extLst>
      <p:ext uri="{BB962C8B-B14F-4D97-AF65-F5344CB8AC3E}">
        <p14:creationId xmlns:p14="http://schemas.microsoft.com/office/powerpoint/2010/main" val="859420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E42660-9800-4451-94D8-3ECC364B01D9}" type="slidenum">
              <a:rPr lang="en-US" smtClean="0"/>
              <a:t>9</a:t>
            </a:fld>
            <a:endParaRPr lang="en-US"/>
          </a:p>
        </p:txBody>
      </p:sp>
    </p:spTree>
    <p:extLst>
      <p:ext uri="{BB962C8B-B14F-4D97-AF65-F5344CB8AC3E}">
        <p14:creationId xmlns:p14="http://schemas.microsoft.com/office/powerpoint/2010/main" val="4202379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D1D1EADE-8E88-4C7C-8AC5-FB148DE4940E}" type="datetime1">
              <a:rPr lang="en-US" smtClean="0"/>
              <a:t>5/20/2025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7266486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3C8B9C-477D-492A-96AD-1FC2CC997A73}" type="datetime1">
              <a:rPr lang="en-US" smtClean="0"/>
              <a:t>5/20/2025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75327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42D3AED5-E26D-4E29-B1B3-7847B6779594}" type="datetime1">
              <a:rPr lang="en-US" smtClean="0"/>
              <a:t>5/20/2025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295963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157B6794-849E-4626-908B-D15793550EFB}" type="datetime1">
              <a:rPr lang="en-US" smtClean="0"/>
              <a:t>5/20/2025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7271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3DB64E7-5594-42A3-ADBF-E95A7ACEAD64}" type="datetime1">
              <a:rPr lang="en-US" smtClean="0"/>
              <a:t>5/20/2025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020763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8462B0B-D248-4FFB-8695-AD7FA4B1284A}" type="datetime1">
              <a:rPr lang="en-US" smtClean="0"/>
              <a:t>5/20/2025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026166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D0378EFB-9159-4510-B73F-4F0409ADE937}" type="datetime1">
              <a:rPr lang="en-US" smtClean="0"/>
              <a:t>5/20/2025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13348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9BC9412-2452-4BED-A324-9D8C115361AD}" type="datetime1">
              <a:rPr lang="en-US" smtClean="0"/>
              <a:t>5/20/2025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276647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5318F62-D251-40E8-A23C-F4CFE9FEAB41}" type="datetime1">
              <a:rPr lang="en-US" smtClean="0"/>
              <a:t>5/20/2025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013863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44F76144-149E-4874-93A5-554A0357CF82}" type="datetime1">
              <a:rPr lang="en-US" smtClean="0"/>
              <a:t>5/20/2025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991516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0BA65D8-0540-4835-AE5C-25D29DBA01BE}" type="datetime1">
              <a:rPr lang="en-US" smtClean="0"/>
              <a:t>5/20/2025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749888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E31BA835-12AC-4E8F-955A-EA3F4DE2791F}" type="datetime1">
              <a:rPr lang="en-US" smtClean="0"/>
              <a:t>5/20/2025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186535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reatlakes.org/campaigns/lake-erie-algae-blooms/" TargetMode="External"/><Relationship Id="rId2" Type="http://schemas.openxmlformats.org/officeDocument/2006/relationships/hyperlink" Target="https://oceanservice.noaa.gov/hazards/hab/great-lakes.html#:~:text=These%20blooms%20may%20cause%20fish,Erie%20from%20July%20to%20October" TargetMode="External"/><Relationship Id="rId1" Type="http://schemas.openxmlformats.org/officeDocument/2006/relationships/slideLayout" Target="../slideLayouts/slideLayout2.xml"/><Relationship Id="rId4" Type="http://schemas.openxmlformats.org/officeDocument/2006/relationships/hyperlink" Target="https://storymaps.arcgis.com/stories/5fccdbf3a18145c69c2b2eaf41d2f0c1?utm_source=gis-story&amp;utm_medium=web&amp;utm_campaign=splash&amp;utm_content=MI-HABs-Storymap"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s://code.earthengine.google.com/0b030b36aa8c1fbb136ddeb0b3850a7d"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EECA69B-4C2A-7F31-8019-E90DB3BD49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pic>
        <p:nvPicPr>
          <p:cNvPr id="18" name="Picture 17" descr="A blue abstract watercolor pattern on a white background">
            <a:extLst>
              <a:ext uri="{FF2B5EF4-FFF2-40B4-BE49-F238E27FC236}">
                <a16:creationId xmlns:a16="http://schemas.microsoft.com/office/drawing/2014/main" id="{20B4B775-FB13-726B-A168-A8E8132D43CC}"/>
              </a:ext>
            </a:extLst>
          </p:cNvPr>
          <p:cNvPicPr>
            <a:picLocks noChangeAspect="1"/>
          </p:cNvPicPr>
          <p:nvPr/>
        </p:nvPicPr>
        <p:blipFill>
          <a:blip r:embed="rId2"/>
          <a:srcRect l="177" t="23391" r="8914"/>
          <a:stretch/>
        </p:blipFill>
        <p:spPr>
          <a:xfrm>
            <a:off x="20" y="-1"/>
            <a:ext cx="12191980" cy="6857990"/>
          </a:xfrm>
          <a:prstGeom prst="rect">
            <a:avLst/>
          </a:prstGeom>
        </p:spPr>
      </p:pic>
      <p:sp>
        <p:nvSpPr>
          <p:cNvPr id="19" name="Rectangle 18">
            <a:extLst>
              <a:ext uri="{FF2B5EF4-FFF2-40B4-BE49-F238E27FC236}">
                <a16:creationId xmlns:a16="http://schemas.microsoft.com/office/drawing/2014/main" id="{1103FDB8-D911-F8F8-F9EC-FB7FF54359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4324"/>
            <a:ext cx="12192000" cy="2573677"/>
          </a:xfrm>
          <a:prstGeom prst="rect">
            <a:avLst/>
          </a:prstGeom>
          <a:gradFill>
            <a:gsLst>
              <a:gs pos="0">
                <a:schemeClr val="bg1">
                  <a:alpha val="0"/>
                </a:schemeClr>
              </a:gs>
              <a:gs pos="46000">
                <a:schemeClr val="bg1">
                  <a:alpha val="17000"/>
                </a:schemeClr>
              </a:gs>
              <a:gs pos="65000">
                <a:schemeClr val="bg1">
                  <a:alpha val="29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0B68D1E5-FC6B-DB86-F71F-882B530BC775}"/>
              </a:ext>
            </a:extLst>
          </p:cNvPr>
          <p:cNvSpPr>
            <a:spLocks noGrp="1"/>
          </p:cNvSpPr>
          <p:nvPr>
            <p:ph type="ctrTitle"/>
          </p:nvPr>
        </p:nvSpPr>
        <p:spPr>
          <a:xfrm>
            <a:off x="320040" y="5702710"/>
            <a:ext cx="7983068" cy="974347"/>
          </a:xfrm>
          <a:ln>
            <a:noFill/>
          </a:ln>
        </p:spPr>
        <p:txBody>
          <a:bodyPr anchor="ctr">
            <a:normAutofit fontScale="90000"/>
          </a:bodyPr>
          <a:lstStyle/>
          <a:p>
            <a:r>
              <a:rPr lang="en-US" sz="3600" dirty="0"/>
              <a:t>Tracking algal blooms in Lake St. Clair 2015-2020</a:t>
            </a:r>
          </a:p>
        </p:txBody>
      </p:sp>
      <p:sp>
        <p:nvSpPr>
          <p:cNvPr id="3" name="Subtitle 2">
            <a:extLst>
              <a:ext uri="{FF2B5EF4-FFF2-40B4-BE49-F238E27FC236}">
                <a16:creationId xmlns:a16="http://schemas.microsoft.com/office/drawing/2014/main" id="{E5CE3580-B174-995A-68A9-6B9FD27E972D}"/>
              </a:ext>
            </a:extLst>
          </p:cNvPr>
          <p:cNvSpPr>
            <a:spLocks noGrp="1"/>
          </p:cNvSpPr>
          <p:nvPr>
            <p:ph type="subTitle" idx="1"/>
          </p:nvPr>
        </p:nvSpPr>
        <p:spPr>
          <a:xfrm>
            <a:off x="7785787" y="5907458"/>
            <a:ext cx="4406193" cy="974347"/>
          </a:xfrm>
        </p:spPr>
        <p:txBody>
          <a:bodyPr anchor="ctr">
            <a:normAutofit/>
          </a:bodyPr>
          <a:lstStyle/>
          <a:p>
            <a:pPr algn="r"/>
            <a:r>
              <a:rPr lang="en-US" sz="1800" dirty="0"/>
              <a:t>Bryce Deckard – Adv Remote Sensing</a:t>
            </a:r>
          </a:p>
        </p:txBody>
      </p:sp>
    </p:spTree>
    <p:extLst>
      <p:ext uri="{BB962C8B-B14F-4D97-AF65-F5344CB8AC3E}">
        <p14:creationId xmlns:p14="http://schemas.microsoft.com/office/powerpoint/2010/main" val="391964051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E1961-87FA-8815-1DA8-92DE0DB7928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AAD4F656-F321-6925-6851-4A5CFB18522E}"/>
              </a:ext>
            </a:extLst>
          </p:cNvPr>
          <p:cNvSpPr>
            <a:spLocks noGrp="1"/>
          </p:cNvSpPr>
          <p:nvPr>
            <p:ph idx="1"/>
          </p:nvPr>
        </p:nvSpPr>
        <p:spPr>
          <a:xfrm>
            <a:off x="700635" y="1779813"/>
            <a:ext cx="10790730" cy="4408715"/>
          </a:xfrm>
        </p:spPr>
        <p:txBody>
          <a:bodyPr>
            <a:normAutofit fontScale="92500" lnSpcReduction="20000"/>
          </a:bodyPr>
          <a:lstStyle/>
          <a:p>
            <a:r>
              <a:rPr lang="en-US" dirty="0"/>
              <a:t>NDVI can be a useful tool to detect floating algal blooms using the reflectance values from the MODIS images</a:t>
            </a:r>
          </a:p>
          <a:p>
            <a:r>
              <a:rPr lang="en-US" dirty="0"/>
              <a:t>Certain limitations along shorelines due to the 250m resolution of MODIS limiting the accuracy of the NDVI </a:t>
            </a:r>
          </a:p>
          <a:p>
            <a:r>
              <a:rPr lang="en-US" dirty="0"/>
              <a:t>Algae was most visible in the summer months and was significantly less prevalent in the winter</a:t>
            </a:r>
          </a:p>
          <a:p>
            <a:r>
              <a:rPr lang="en-US" dirty="0"/>
              <a:t>Using a land mask filter like the JRC surface water dataset help eliminate shoreline vegetation or other pixels being falsely represented as algae</a:t>
            </a:r>
          </a:p>
          <a:p>
            <a:r>
              <a:rPr lang="en-US" dirty="0"/>
              <a:t>The concentration of algal blooms in certain years such as the summer 2018 image shows that the local land use and hydrology can change the distribution of the algal blooms</a:t>
            </a:r>
          </a:p>
          <a:p>
            <a:r>
              <a:rPr lang="en-US" dirty="0"/>
              <a:t>We could improve the situation in Lake St. Clair by addressing the runoff of nitrogen and phosphorus from nearby agricultural zones. This could be done by helping farmers with their runoff problems, or by-passing legislation outlining safe phosphorus and nitrogen levels.  Therefore, helping clean the water that millions rely on for drinking water and helping local tourism</a:t>
            </a:r>
          </a:p>
          <a:p>
            <a:endParaRPr lang="en-US" dirty="0"/>
          </a:p>
        </p:txBody>
      </p:sp>
    </p:spTree>
    <p:extLst>
      <p:ext uri="{BB962C8B-B14F-4D97-AF65-F5344CB8AC3E}">
        <p14:creationId xmlns:p14="http://schemas.microsoft.com/office/powerpoint/2010/main" val="781856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4503F-DCD4-28DB-DEF1-39F9A47944F4}"/>
              </a:ext>
            </a:extLst>
          </p:cNvPr>
          <p:cNvSpPr>
            <a:spLocks noGrp="1"/>
          </p:cNvSpPr>
          <p:nvPr>
            <p:ph type="title"/>
          </p:nvPr>
        </p:nvSpPr>
        <p:spPr/>
        <p:txBody>
          <a:bodyPr/>
          <a:lstStyle/>
          <a:p>
            <a:r>
              <a:rPr lang="en-US" dirty="0"/>
              <a:t>Works cited</a:t>
            </a:r>
          </a:p>
        </p:txBody>
      </p:sp>
      <p:sp>
        <p:nvSpPr>
          <p:cNvPr id="3" name="Content Placeholder 2">
            <a:extLst>
              <a:ext uri="{FF2B5EF4-FFF2-40B4-BE49-F238E27FC236}">
                <a16:creationId xmlns:a16="http://schemas.microsoft.com/office/drawing/2014/main" id="{E0661065-A11D-F84B-BB33-AFC066F5D358}"/>
              </a:ext>
            </a:extLst>
          </p:cNvPr>
          <p:cNvSpPr>
            <a:spLocks noGrp="1"/>
          </p:cNvSpPr>
          <p:nvPr>
            <p:ph idx="1"/>
          </p:nvPr>
        </p:nvSpPr>
        <p:spPr/>
        <p:txBody>
          <a:bodyPr>
            <a:normAutofit fontScale="85000" lnSpcReduction="20000"/>
          </a:bodyPr>
          <a:lstStyle/>
          <a:p>
            <a:r>
              <a:rPr lang="en-US" sz="2200" dirty="0">
                <a:effectLst/>
              </a:rPr>
              <a:t>Jacques, Justin. “Op-Ed Urges Green Measures for Cost-Effective Stormwater Management.” </a:t>
            </a:r>
            <a:r>
              <a:rPr lang="en-US" sz="2200" i="1" dirty="0">
                <a:effectLst/>
              </a:rPr>
              <a:t>Stormwater Report</a:t>
            </a:r>
            <a:r>
              <a:rPr lang="en-US" sz="2200" dirty="0">
                <a:effectLst/>
              </a:rPr>
              <a:t>, 6 Dec. 2017, stormwater.wef.org/2017/12/detroit-free-press-op-ed-urges-green-measures-cost-effective-stormwater-management/. </a:t>
            </a:r>
          </a:p>
          <a:p>
            <a:r>
              <a:rPr lang="en-US" sz="2200" b="0" i="0" dirty="0">
                <a:effectLst/>
              </a:rPr>
              <a:t>National Oceanic and Atmospheric Administration. (n.d.). Great Lakes harmful algal blooms (HABs). Retrieved from </a:t>
            </a:r>
            <a:r>
              <a:rPr lang="en-US" sz="2200" b="0" i="0" u="none" strike="noStrike" dirty="0">
                <a:effectLst/>
                <a:hlinkClick r:id="rId2">
                  <a:extLst>
                    <a:ext uri="{A12FA001-AC4F-418D-AE19-62706E023703}">
                      <ahyp:hlinkClr xmlns:ahyp="http://schemas.microsoft.com/office/drawing/2018/hyperlinkcolor" val="tx"/>
                    </a:ext>
                  </a:extLst>
                </a:hlinkClick>
              </a:rPr>
              <a:t>https://oceanservice.noaa.gov/hazards/hab/great-lakes.html#:~:text=These%20blooms%20may%20cause%20fish,Erie%20from%20July%20to%20October</a:t>
            </a:r>
            <a:r>
              <a:rPr lang="en-US" sz="2200" b="0" i="0" dirty="0">
                <a:effectLst/>
              </a:rPr>
              <a:t>.</a:t>
            </a:r>
          </a:p>
          <a:p>
            <a:r>
              <a:rPr lang="en-US" sz="2200" b="0" i="0" dirty="0">
                <a:effectLst/>
              </a:rPr>
              <a:t>Alliance for the Great Lakes. (n.d.). Lake Erie Algae Blooms. Retrieved from </a:t>
            </a:r>
            <a:r>
              <a:rPr lang="en-US" sz="2200" b="0" i="0" u="none" strike="noStrike" dirty="0">
                <a:effectLst/>
                <a:hlinkClick r:id="rId3">
                  <a:extLst>
                    <a:ext uri="{A12FA001-AC4F-418D-AE19-62706E023703}">
                      <ahyp:hlinkClr xmlns:ahyp="http://schemas.microsoft.com/office/drawing/2018/hyperlinkcolor" val="tx"/>
                    </a:ext>
                  </a:extLst>
                </a:hlinkClick>
              </a:rPr>
              <a:t>https://greatlakes.org/campaigns/lake-erie-algae-blooms/</a:t>
            </a:r>
            <a:endParaRPr lang="en-US" sz="2200" u="none" strike="noStrike" dirty="0">
              <a:effectLst/>
            </a:endParaRPr>
          </a:p>
          <a:p>
            <a:r>
              <a:rPr lang="en-US" sz="2200" b="0" i="0" dirty="0">
                <a:effectLst/>
              </a:rPr>
              <a:t>Esri. (n.d.). Harmful Algal Blooms in the Great Lakes. Retrieved from </a:t>
            </a:r>
            <a:r>
              <a:rPr lang="en-US" sz="2200" b="0" i="0" u="none" strike="noStrike" dirty="0">
                <a:effectLst/>
                <a:hlinkClick r:id="rId4">
                  <a:extLst>
                    <a:ext uri="{A12FA001-AC4F-418D-AE19-62706E023703}">
                      <ahyp:hlinkClr xmlns:ahyp="http://schemas.microsoft.com/office/drawing/2018/hyperlinkcolor" val="tx"/>
                    </a:ext>
                  </a:extLst>
                </a:hlinkClick>
              </a:rPr>
              <a:t>https://storymaps.arcgis.com/stories/5fccdbf3a18145c69c2b2eaf41d2f0c1?utm_source=gis-story&amp;utm_medium=web&amp;utm_campaign=splash&amp;utm_content=MI-HABs-Storymap</a:t>
            </a:r>
            <a:endParaRPr lang="en-US" sz="2200" b="0" i="0" dirty="0">
              <a:effectLst/>
            </a:endParaRPr>
          </a:p>
          <a:p>
            <a:endParaRPr lang="en-US" dirty="0"/>
          </a:p>
        </p:txBody>
      </p:sp>
    </p:spTree>
    <p:extLst>
      <p:ext uri="{BB962C8B-B14F-4D97-AF65-F5344CB8AC3E}">
        <p14:creationId xmlns:p14="http://schemas.microsoft.com/office/powerpoint/2010/main" val="2986846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D4114-E4C4-2E5E-2D00-40F87012F12D}"/>
              </a:ext>
            </a:extLst>
          </p:cNvPr>
          <p:cNvSpPr>
            <a:spLocks noGrp="1"/>
          </p:cNvSpPr>
          <p:nvPr>
            <p:ph type="title"/>
          </p:nvPr>
        </p:nvSpPr>
        <p:spPr/>
        <p:txBody>
          <a:bodyPr/>
          <a:lstStyle/>
          <a:p>
            <a:r>
              <a:rPr lang="en-US" dirty="0"/>
              <a:t>Link to code </a:t>
            </a:r>
          </a:p>
        </p:txBody>
      </p:sp>
      <p:sp>
        <p:nvSpPr>
          <p:cNvPr id="3" name="Content Placeholder 2">
            <a:extLst>
              <a:ext uri="{FF2B5EF4-FFF2-40B4-BE49-F238E27FC236}">
                <a16:creationId xmlns:a16="http://schemas.microsoft.com/office/drawing/2014/main" id="{6909E4EA-27E3-CABD-FADD-5956AC882D63}"/>
              </a:ext>
            </a:extLst>
          </p:cNvPr>
          <p:cNvSpPr>
            <a:spLocks noGrp="1"/>
          </p:cNvSpPr>
          <p:nvPr>
            <p:ph idx="1"/>
          </p:nvPr>
        </p:nvSpPr>
        <p:spPr/>
        <p:txBody>
          <a:bodyPr/>
          <a:lstStyle/>
          <a:p>
            <a:r>
              <a:rPr lang="en-US">
                <a:hlinkClick r:id="rId2"/>
              </a:rPr>
              <a:t>https://code.earthengine.google.com/0b030b36aa8c1fbb136ddeb0b3850a7d</a:t>
            </a:r>
            <a:endParaRPr lang="en-US"/>
          </a:p>
          <a:p>
            <a:endParaRPr lang="en-US" dirty="0"/>
          </a:p>
        </p:txBody>
      </p:sp>
    </p:spTree>
    <p:extLst>
      <p:ext uri="{BB962C8B-B14F-4D97-AF65-F5344CB8AC3E}">
        <p14:creationId xmlns:p14="http://schemas.microsoft.com/office/powerpoint/2010/main" val="3036752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D2DDF-8DB2-6E36-D5FA-DFB108E71263}"/>
              </a:ext>
            </a:extLst>
          </p:cNvPr>
          <p:cNvSpPr>
            <a:spLocks noGrp="1"/>
          </p:cNvSpPr>
          <p:nvPr>
            <p:ph type="title"/>
          </p:nvPr>
        </p:nvSpPr>
        <p:spPr/>
        <p:txBody>
          <a:bodyPr/>
          <a:lstStyle/>
          <a:p>
            <a:r>
              <a:rPr lang="en-US" dirty="0"/>
              <a:t>Introduction/Purpose</a:t>
            </a:r>
          </a:p>
        </p:txBody>
      </p:sp>
      <p:sp>
        <p:nvSpPr>
          <p:cNvPr id="3" name="Content Placeholder 2">
            <a:extLst>
              <a:ext uri="{FF2B5EF4-FFF2-40B4-BE49-F238E27FC236}">
                <a16:creationId xmlns:a16="http://schemas.microsoft.com/office/drawing/2014/main" id="{FC991D38-CB09-3BB3-8C4D-BF0D11E809E6}"/>
              </a:ext>
            </a:extLst>
          </p:cNvPr>
          <p:cNvSpPr>
            <a:spLocks noGrp="1"/>
          </p:cNvSpPr>
          <p:nvPr>
            <p:ph idx="1"/>
          </p:nvPr>
        </p:nvSpPr>
        <p:spPr/>
        <p:txBody>
          <a:bodyPr/>
          <a:lstStyle/>
          <a:p>
            <a:r>
              <a:rPr lang="en-US" dirty="0"/>
              <a:t>Blooms are caused by bacteria called Cyanobacteria. These bacteria naturally occur in lakes, ponds, and rivers. However, with the right conditions, these Cyanobacteria can rapidly form Cyanobacterial blooms also known as Harmful Algal Blooms.</a:t>
            </a:r>
          </a:p>
          <a:p>
            <a:r>
              <a:rPr lang="en-US" dirty="0"/>
              <a:t>These Harmful Algal blooms can contain Cyanotoxins which make people sick. This can occur from drinking water contaminated with algae, touching the algae, or breathing in the toxins. These toxins also affect pets, livestock, and fish. </a:t>
            </a:r>
          </a:p>
          <a:p>
            <a:r>
              <a:rPr lang="en-US" dirty="0"/>
              <a:t>Algal blooms on Lake St. Clair have been getting more common and more severe over the years</a:t>
            </a:r>
          </a:p>
          <a:p>
            <a:r>
              <a:rPr lang="en-US" dirty="0"/>
              <a:t>Goal – I want to use NDVI from MODIS imagery to detect algal blooms across different seasons and years. </a:t>
            </a:r>
          </a:p>
        </p:txBody>
      </p:sp>
    </p:spTree>
    <p:extLst>
      <p:ext uri="{BB962C8B-B14F-4D97-AF65-F5344CB8AC3E}">
        <p14:creationId xmlns:p14="http://schemas.microsoft.com/office/powerpoint/2010/main" val="3528295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5B6D32-8795-6F6B-0056-59D5F437F9D0}"/>
              </a:ext>
            </a:extLst>
          </p:cNvPr>
          <p:cNvSpPr>
            <a:spLocks noGrp="1"/>
          </p:cNvSpPr>
          <p:nvPr>
            <p:ph type="title"/>
          </p:nvPr>
        </p:nvSpPr>
        <p:spPr>
          <a:xfrm>
            <a:off x="704088" y="914400"/>
            <a:ext cx="3799763" cy="721895"/>
          </a:xfrm>
        </p:spPr>
        <p:txBody>
          <a:bodyPr>
            <a:normAutofit fontScale="90000"/>
          </a:bodyPr>
          <a:lstStyle/>
          <a:p>
            <a:pPr>
              <a:lnSpc>
                <a:spcPct val="90000"/>
              </a:lnSpc>
            </a:pPr>
            <a:r>
              <a:rPr lang="en-US" sz="2500" dirty="0"/>
              <a:t>Adjustment from last project</a:t>
            </a:r>
          </a:p>
        </p:txBody>
      </p:sp>
      <p:cxnSp>
        <p:nvCxnSpPr>
          <p:cNvPr id="21" name="Straight Connector 20">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16187047-6BA5-715B-0CF2-5DE4841AEFEF}"/>
              </a:ext>
            </a:extLst>
          </p:cNvPr>
          <p:cNvSpPr>
            <a:spLocks noGrp="1"/>
          </p:cNvSpPr>
          <p:nvPr>
            <p:ph idx="1"/>
          </p:nvPr>
        </p:nvSpPr>
        <p:spPr>
          <a:xfrm>
            <a:off x="704088" y="1828318"/>
            <a:ext cx="3799763" cy="5029682"/>
          </a:xfrm>
        </p:spPr>
        <p:txBody>
          <a:bodyPr>
            <a:normAutofit/>
          </a:bodyPr>
          <a:lstStyle/>
          <a:p>
            <a:r>
              <a:rPr lang="en-US" dirty="0"/>
              <a:t>For my final project in the introduction to RS class I used Lake Erie as my study area</a:t>
            </a:r>
          </a:p>
          <a:p>
            <a:r>
              <a:rPr lang="en-US" dirty="0"/>
              <a:t>Unfortunately, due to the limitations of the free version of GEE I had to pick Lake St. Clair as it was smaller.</a:t>
            </a:r>
          </a:p>
          <a:p>
            <a:r>
              <a:rPr lang="en-US" dirty="0"/>
              <a:t>However, this is still important because much of the algae in Lake Erie originates from Lake St. Clair and the chemicals that flow through the Detroit River connecting the two lakes.</a:t>
            </a:r>
          </a:p>
        </p:txBody>
      </p:sp>
      <p:pic>
        <p:nvPicPr>
          <p:cNvPr id="5" name="Content Placeholder 4" descr="A map of lake erie&#10;&#10;AI-generated content may be incorrect.">
            <a:extLst>
              <a:ext uri="{FF2B5EF4-FFF2-40B4-BE49-F238E27FC236}">
                <a16:creationId xmlns:a16="http://schemas.microsoft.com/office/drawing/2014/main" id="{1EF079ED-943F-7176-8AA4-00D40F53A2C7}"/>
              </a:ext>
            </a:extLst>
          </p:cNvPr>
          <p:cNvPicPr>
            <a:picLocks noChangeAspect="1"/>
          </p:cNvPicPr>
          <p:nvPr/>
        </p:nvPicPr>
        <p:blipFill>
          <a:blip r:embed="rId2">
            <a:extLst>
              <a:ext uri="{28A0092B-C50C-407E-A947-70E740481C1C}">
                <a14:useLocalDpi xmlns:a14="http://schemas.microsoft.com/office/drawing/2010/main" val="0"/>
              </a:ext>
            </a:extLst>
          </a:blip>
          <a:srcRect t="6062" r="2" b="9011"/>
          <a:stretch/>
        </p:blipFill>
        <p:spPr>
          <a:xfrm>
            <a:off x="4981575" y="735286"/>
            <a:ext cx="6495042" cy="5419642"/>
          </a:xfrm>
          <a:prstGeom prst="rect">
            <a:avLst/>
          </a:prstGeom>
        </p:spPr>
      </p:pic>
    </p:spTree>
    <p:extLst>
      <p:ext uri="{BB962C8B-B14F-4D97-AF65-F5344CB8AC3E}">
        <p14:creationId xmlns:p14="http://schemas.microsoft.com/office/powerpoint/2010/main" val="1167375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3FA22337-4CA0-428A-90ED-6242E231D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1EC50B-A58A-45FC-A9AB-4EF2EEE68470}"/>
              </a:ext>
            </a:extLst>
          </p:cNvPr>
          <p:cNvSpPr>
            <a:spLocks noGrp="1"/>
          </p:cNvSpPr>
          <p:nvPr>
            <p:ph type="title"/>
          </p:nvPr>
        </p:nvSpPr>
        <p:spPr>
          <a:xfrm>
            <a:off x="8021865" y="921797"/>
            <a:ext cx="3455902" cy="3808544"/>
          </a:xfrm>
        </p:spPr>
        <p:txBody>
          <a:bodyPr vert="horz" lIns="91440" tIns="45720" rIns="91440" bIns="45720" rtlCol="0" anchor="t">
            <a:normAutofit/>
          </a:bodyPr>
          <a:lstStyle/>
          <a:p>
            <a:r>
              <a:rPr lang="en-US" dirty="0"/>
              <a:t>Land use in the region</a:t>
            </a:r>
          </a:p>
        </p:txBody>
      </p:sp>
      <p:pic>
        <p:nvPicPr>
          <p:cNvPr id="5" name="Picture 4" descr="A map of the united states&#10;&#10;Description automatically generated">
            <a:extLst>
              <a:ext uri="{FF2B5EF4-FFF2-40B4-BE49-F238E27FC236}">
                <a16:creationId xmlns:a16="http://schemas.microsoft.com/office/drawing/2014/main" id="{E8FEEA31-C022-2058-EE70-549D1659F2E5}"/>
              </a:ext>
            </a:extLst>
          </p:cNvPr>
          <p:cNvPicPr>
            <a:picLocks noChangeAspect="1"/>
          </p:cNvPicPr>
          <p:nvPr/>
        </p:nvPicPr>
        <p:blipFill>
          <a:blip r:embed="rId2">
            <a:extLst>
              <a:ext uri="{28A0092B-C50C-407E-A947-70E740481C1C}">
                <a14:useLocalDpi xmlns:a14="http://schemas.microsoft.com/office/drawing/2010/main" val="0"/>
              </a:ext>
            </a:extLst>
          </a:blip>
          <a:srcRect t="16301" b="6855"/>
          <a:stretch/>
        </p:blipFill>
        <p:spPr>
          <a:xfrm>
            <a:off x="20" y="9"/>
            <a:ext cx="7759974" cy="3808539"/>
          </a:xfrm>
          <a:prstGeom prst="rect">
            <a:avLst/>
          </a:prstGeom>
        </p:spPr>
      </p:pic>
      <p:cxnSp>
        <p:nvCxnSpPr>
          <p:cNvPr id="16" name="Straight Connector 15">
            <a:extLst>
              <a:ext uri="{FF2B5EF4-FFF2-40B4-BE49-F238E27FC236}">
                <a16:creationId xmlns:a16="http://schemas.microsoft.com/office/drawing/2014/main" id="{8AF9D138-2A50-4B26-B7AB-6D62CE1A9D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15300" y="747238"/>
            <a:ext cx="1371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Content Placeholder 8" descr="A screenshot of a computer&#10;&#10;Description automatically generated">
            <a:extLst>
              <a:ext uri="{FF2B5EF4-FFF2-40B4-BE49-F238E27FC236}">
                <a16:creationId xmlns:a16="http://schemas.microsoft.com/office/drawing/2014/main" id="{A2B1F136-B98C-E573-1A34-54759D78D416}"/>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r="3340" b="-1"/>
          <a:stretch/>
        </p:blipFill>
        <p:spPr>
          <a:xfrm>
            <a:off x="20" y="3808548"/>
            <a:ext cx="7315180" cy="3049451"/>
          </a:xfrm>
          <a:prstGeom prst="rect">
            <a:avLst/>
          </a:prstGeom>
        </p:spPr>
      </p:pic>
      <p:sp>
        <p:nvSpPr>
          <p:cNvPr id="6" name="TextBox 5">
            <a:extLst>
              <a:ext uri="{FF2B5EF4-FFF2-40B4-BE49-F238E27FC236}">
                <a16:creationId xmlns:a16="http://schemas.microsoft.com/office/drawing/2014/main" id="{4C31377B-D231-1BB9-3FAD-E398BB5DC5AA}"/>
              </a:ext>
            </a:extLst>
          </p:cNvPr>
          <p:cNvSpPr txBox="1"/>
          <p:nvPr/>
        </p:nvSpPr>
        <p:spPr>
          <a:xfrm>
            <a:off x="7944465" y="2546555"/>
            <a:ext cx="3726425" cy="3970318"/>
          </a:xfrm>
          <a:prstGeom prst="rect">
            <a:avLst/>
          </a:prstGeom>
          <a:noFill/>
        </p:spPr>
        <p:txBody>
          <a:bodyPr wrap="square" rtlCol="0">
            <a:spAutoFit/>
          </a:bodyPr>
          <a:lstStyle/>
          <a:p>
            <a:r>
              <a:rPr lang="en-US" dirty="0"/>
              <a:t>-This map was created using Landsat 8 imagery. It shows land use by category. I reclassified and picked what classes to include.</a:t>
            </a:r>
          </a:p>
          <a:p>
            <a:endParaRPr lang="en-US" dirty="0"/>
          </a:p>
          <a:p>
            <a:r>
              <a:rPr lang="en-US" dirty="0"/>
              <a:t>-This shows us that the land use category adding to the algae the most is the cultivated crops/developed areas.</a:t>
            </a:r>
          </a:p>
          <a:p>
            <a:pPr marL="285750" indent="-285750">
              <a:buFontTx/>
              <a:buChar char="-"/>
            </a:pPr>
            <a:endParaRPr lang="en-US" dirty="0"/>
          </a:p>
          <a:p>
            <a:r>
              <a:rPr lang="en-US" dirty="0"/>
              <a:t>-Not the best to demonstrate where the nutrients come from because it doesn’t include Canadian land use.</a:t>
            </a:r>
          </a:p>
          <a:p>
            <a:endParaRPr lang="en-US" dirty="0"/>
          </a:p>
        </p:txBody>
      </p:sp>
    </p:spTree>
    <p:extLst>
      <p:ext uri="{BB962C8B-B14F-4D97-AF65-F5344CB8AC3E}">
        <p14:creationId xmlns:p14="http://schemas.microsoft.com/office/powerpoint/2010/main" val="670114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6D0E31-6B3E-AD8E-2232-4A6DC50E1936}"/>
              </a:ext>
            </a:extLst>
          </p:cNvPr>
          <p:cNvSpPr>
            <a:spLocks noGrp="1"/>
          </p:cNvSpPr>
          <p:nvPr>
            <p:ph type="title"/>
          </p:nvPr>
        </p:nvSpPr>
        <p:spPr>
          <a:xfrm>
            <a:off x="704088" y="4023657"/>
            <a:ext cx="3794760" cy="2110444"/>
          </a:xfrm>
        </p:spPr>
        <p:txBody>
          <a:bodyPr>
            <a:normAutofit/>
          </a:bodyPr>
          <a:lstStyle/>
          <a:p>
            <a:r>
              <a:rPr lang="en-US" sz="3700"/>
              <a:t>Ndvi time series chart of lake St. Clair</a:t>
            </a:r>
          </a:p>
        </p:txBody>
      </p:sp>
      <p:pic>
        <p:nvPicPr>
          <p:cNvPr id="5" name="Content Placeholder 4" descr="A graph with blue lines&#10;&#10;AI-generated content may be incorrect.">
            <a:extLst>
              <a:ext uri="{FF2B5EF4-FFF2-40B4-BE49-F238E27FC236}">
                <a16:creationId xmlns:a16="http://schemas.microsoft.com/office/drawing/2014/main" id="{D4D18705-6797-542D-C186-B149751941BE}"/>
              </a:ext>
            </a:extLst>
          </p:cNvPr>
          <p:cNvPicPr>
            <a:picLocks noChangeAspect="1"/>
          </p:cNvPicPr>
          <p:nvPr/>
        </p:nvPicPr>
        <p:blipFill>
          <a:blip r:embed="rId2">
            <a:extLst>
              <a:ext uri="{28A0092B-C50C-407E-A947-70E740481C1C}">
                <a14:useLocalDpi xmlns:a14="http://schemas.microsoft.com/office/drawing/2010/main" val="0"/>
              </a:ext>
            </a:extLst>
          </a:blip>
          <a:srcRect t="24600" r="2" b="9926"/>
          <a:stretch/>
        </p:blipFill>
        <p:spPr>
          <a:xfrm>
            <a:off x="-361918" y="72893"/>
            <a:ext cx="13532486" cy="3942919"/>
          </a:xfrm>
          <a:prstGeom prst="rect">
            <a:avLst/>
          </a:prstGeom>
        </p:spPr>
      </p:pic>
      <p:cxnSp>
        <p:nvCxnSpPr>
          <p:cNvPr id="14" name="Straight Connector 13">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876800" y="4114590"/>
            <a:ext cx="9818" cy="201951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43610FEF-AF64-FB0B-565A-9EE23EAD6436}"/>
              </a:ext>
            </a:extLst>
          </p:cNvPr>
          <p:cNvSpPr>
            <a:spLocks noGrp="1"/>
          </p:cNvSpPr>
          <p:nvPr>
            <p:ph idx="1"/>
          </p:nvPr>
        </p:nvSpPr>
        <p:spPr>
          <a:xfrm>
            <a:off x="5277462" y="4255853"/>
            <a:ext cx="6135924" cy="2093976"/>
          </a:xfrm>
        </p:spPr>
        <p:txBody>
          <a:bodyPr>
            <a:normAutofit fontScale="92500" lnSpcReduction="20000"/>
          </a:bodyPr>
          <a:lstStyle/>
          <a:p>
            <a:r>
              <a:rPr lang="en-US" dirty="0"/>
              <a:t>Created this chart by drawing a polygon around Lake St. Clair to create a ROI. This was important because the previous chart I created was skewed by land pixels</a:t>
            </a:r>
          </a:p>
          <a:p>
            <a:r>
              <a:rPr lang="en-US" dirty="0"/>
              <a:t>NDVI is highest in the summer and lowest in the winter which makes sense based on the seasonality of temperature, sunlight, and available nutrients in Lake St. Clair</a:t>
            </a:r>
          </a:p>
          <a:p>
            <a:endParaRPr lang="en-US" dirty="0"/>
          </a:p>
        </p:txBody>
      </p:sp>
    </p:spTree>
    <p:extLst>
      <p:ext uri="{BB962C8B-B14F-4D97-AF65-F5344CB8AC3E}">
        <p14:creationId xmlns:p14="http://schemas.microsoft.com/office/powerpoint/2010/main" val="2016342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1A4366-6ACE-DA72-C1AE-658EB9781C9D}"/>
              </a:ext>
            </a:extLst>
          </p:cNvPr>
          <p:cNvSpPr>
            <a:spLocks noGrp="1"/>
          </p:cNvSpPr>
          <p:nvPr>
            <p:ph type="title"/>
          </p:nvPr>
        </p:nvSpPr>
        <p:spPr>
          <a:xfrm>
            <a:off x="704088" y="914400"/>
            <a:ext cx="3799763" cy="1473200"/>
          </a:xfrm>
        </p:spPr>
        <p:txBody>
          <a:bodyPr>
            <a:normAutofit/>
          </a:bodyPr>
          <a:lstStyle/>
          <a:p>
            <a:r>
              <a:rPr lang="en-US" sz="3600" dirty="0"/>
              <a:t>Initial Summer 2015 NDVI Map</a:t>
            </a:r>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1301BE78-1EC1-15FB-717B-9DA0912032A4}"/>
              </a:ext>
            </a:extLst>
          </p:cNvPr>
          <p:cNvSpPr>
            <a:spLocks noGrp="1"/>
          </p:cNvSpPr>
          <p:nvPr>
            <p:ph idx="1"/>
          </p:nvPr>
        </p:nvSpPr>
        <p:spPr>
          <a:xfrm>
            <a:off x="704087" y="2579623"/>
            <a:ext cx="3799763" cy="3767328"/>
          </a:xfrm>
        </p:spPr>
        <p:txBody>
          <a:bodyPr>
            <a:normAutofit/>
          </a:bodyPr>
          <a:lstStyle/>
          <a:p>
            <a:r>
              <a:rPr lang="en-US" dirty="0"/>
              <a:t>For this map I used MODIS imagery from June 1</a:t>
            </a:r>
            <a:r>
              <a:rPr lang="en-US" baseline="30000" dirty="0"/>
              <a:t>st </a:t>
            </a:r>
            <a:r>
              <a:rPr lang="en-US" dirty="0"/>
              <a:t>, 2015 – September 30</a:t>
            </a:r>
            <a:r>
              <a:rPr lang="en-US" baseline="30000" dirty="0"/>
              <a:t>th</a:t>
            </a:r>
            <a:r>
              <a:rPr lang="en-US" dirty="0"/>
              <a:t>, 2015</a:t>
            </a:r>
          </a:p>
          <a:p>
            <a:r>
              <a:rPr lang="en-US" dirty="0"/>
              <a:t>The red/orange pixels represent algae or vegetation</a:t>
            </a:r>
          </a:p>
          <a:p>
            <a:r>
              <a:rPr lang="en-US" dirty="0"/>
              <a:t>This visualization of algae blooms in this map wasn’t ideal. Hard to differentiate shoreline vegetation and open water</a:t>
            </a:r>
          </a:p>
        </p:txBody>
      </p:sp>
      <p:pic>
        <p:nvPicPr>
          <p:cNvPr id="5" name="Content Placeholder 4" descr="A blue and red background&#10;&#10;AI-generated content may be incorrect.">
            <a:extLst>
              <a:ext uri="{FF2B5EF4-FFF2-40B4-BE49-F238E27FC236}">
                <a16:creationId xmlns:a16="http://schemas.microsoft.com/office/drawing/2014/main" id="{49D765A5-6346-BA9E-D7DE-B7F6A4192480}"/>
              </a:ext>
            </a:extLst>
          </p:cNvPr>
          <p:cNvPicPr>
            <a:picLocks noChangeAspect="1"/>
          </p:cNvPicPr>
          <p:nvPr/>
        </p:nvPicPr>
        <p:blipFill>
          <a:blip r:embed="rId2">
            <a:extLst>
              <a:ext uri="{28A0092B-C50C-407E-A947-70E740481C1C}">
                <a14:useLocalDpi xmlns:a14="http://schemas.microsoft.com/office/drawing/2010/main" val="0"/>
              </a:ext>
            </a:extLst>
          </a:blip>
          <a:srcRect l="20942" r="23331"/>
          <a:stretch/>
        </p:blipFill>
        <p:spPr>
          <a:xfrm>
            <a:off x="5013658" y="722375"/>
            <a:ext cx="6856929" cy="5721610"/>
          </a:xfrm>
          <a:prstGeom prst="rect">
            <a:avLst/>
          </a:prstGeom>
        </p:spPr>
      </p:pic>
    </p:spTree>
    <p:extLst>
      <p:ext uri="{BB962C8B-B14F-4D97-AF65-F5344CB8AC3E}">
        <p14:creationId xmlns:p14="http://schemas.microsoft.com/office/powerpoint/2010/main" val="2735310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F40D83-D0CD-1792-1D61-9533E91D65B9}"/>
              </a:ext>
            </a:extLst>
          </p:cNvPr>
          <p:cNvSpPr>
            <a:spLocks noGrp="1"/>
          </p:cNvSpPr>
          <p:nvPr>
            <p:ph type="title"/>
          </p:nvPr>
        </p:nvSpPr>
        <p:spPr>
          <a:xfrm>
            <a:off x="704087" y="867550"/>
            <a:ext cx="3799763" cy="1473200"/>
          </a:xfrm>
        </p:spPr>
        <p:txBody>
          <a:bodyPr>
            <a:normAutofit/>
          </a:bodyPr>
          <a:lstStyle/>
          <a:p>
            <a:pPr>
              <a:lnSpc>
                <a:spcPct val="90000"/>
              </a:lnSpc>
            </a:pPr>
            <a:r>
              <a:rPr lang="en-US" sz="3300" dirty="0"/>
              <a:t>Filtered </a:t>
            </a:r>
            <a:r>
              <a:rPr lang="en-US" sz="3300" dirty="0" err="1"/>
              <a:t>ndvi</a:t>
            </a:r>
            <a:r>
              <a:rPr lang="en-US" sz="3300" dirty="0"/>
              <a:t> image of Summer 2015 </a:t>
            </a:r>
          </a:p>
        </p:txBody>
      </p:sp>
      <p:cxnSp>
        <p:nvCxnSpPr>
          <p:cNvPr id="14" name="Straight Connector 13">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288452DE-86B1-BCC0-72DB-AE0411B58CB2}"/>
              </a:ext>
            </a:extLst>
          </p:cNvPr>
          <p:cNvSpPr>
            <a:spLocks noGrp="1"/>
          </p:cNvSpPr>
          <p:nvPr>
            <p:ph idx="1"/>
          </p:nvPr>
        </p:nvSpPr>
        <p:spPr>
          <a:xfrm>
            <a:off x="704087" y="2485923"/>
            <a:ext cx="3799763" cy="3767328"/>
          </a:xfrm>
        </p:spPr>
        <p:txBody>
          <a:bodyPr>
            <a:noAutofit/>
          </a:bodyPr>
          <a:lstStyle/>
          <a:p>
            <a:r>
              <a:rPr lang="en-US" sz="1800" dirty="0"/>
              <a:t>For this image I used a threshold filter of 1500-3500 which corresponds to NDVI values of 0.15 to 0.35</a:t>
            </a:r>
          </a:p>
          <a:p>
            <a:r>
              <a:rPr lang="en-US" sz="1800" dirty="0"/>
              <a:t>This filter works because NDVI for open water is around 0 and 0.4 is too low for most land vegetation meaning this filter should only show floating algae or turbid water </a:t>
            </a:r>
          </a:p>
          <a:p>
            <a:r>
              <a:rPr lang="en-US" sz="1800" dirty="0"/>
              <a:t>Still limited by the 250m resolution of MODIS</a:t>
            </a:r>
          </a:p>
        </p:txBody>
      </p:sp>
      <p:pic>
        <p:nvPicPr>
          <p:cNvPr id="5" name="Content Placeholder 4" descr="A map of a lake&#10;&#10;AI-generated content may be incorrect.">
            <a:extLst>
              <a:ext uri="{FF2B5EF4-FFF2-40B4-BE49-F238E27FC236}">
                <a16:creationId xmlns:a16="http://schemas.microsoft.com/office/drawing/2014/main" id="{3D6D97EF-E1CE-D224-E745-C42686435045}"/>
              </a:ext>
            </a:extLst>
          </p:cNvPr>
          <p:cNvPicPr>
            <a:picLocks noChangeAspect="1"/>
          </p:cNvPicPr>
          <p:nvPr/>
        </p:nvPicPr>
        <p:blipFill>
          <a:blip r:embed="rId2">
            <a:extLst>
              <a:ext uri="{28A0092B-C50C-407E-A947-70E740481C1C}">
                <a14:useLocalDpi xmlns:a14="http://schemas.microsoft.com/office/drawing/2010/main" val="0"/>
              </a:ext>
            </a:extLst>
          </a:blip>
          <a:srcRect r="5623" b="-1"/>
          <a:stretch/>
        </p:blipFill>
        <p:spPr>
          <a:xfrm>
            <a:off x="4668254" y="403770"/>
            <a:ext cx="7251030" cy="6050460"/>
          </a:xfrm>
          <a:prstGeom prst="rect">
            <a:avLst/>
          </a:prstGeom>
        </p:spPr>
      </p:pic>
    </p:spTree>
    <p:extLst>
      <p:ext uri="{BB962C8B-B14F-4D97-AF65-F5344CB8AC3E}">
        <p14:creationId xmlns:p14="http://schemas.microsoft.com/office/powerpoint/2010/main" val="11194295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6BB30-3439-0682-4169-86EF56908409}"/>
              </a:ext>
            </a:extLst>
          </p:cNvPr>
          <p:cNvSpPr>
            <a:spLocks noGrp="1"/>
          </p:cNvSpPr>
          <p:nvPr>
            <p:ph type="title"/>
          </p:nvPr>
        </p:nvSpPr>
        <p:spPr/>
        <p:txBody>
          <a:bodyPr>
            <a:normAutofit/>
          </a:bodyPr>
          <a:lstStyle/>
          <a:p>
            <a:r>
              <a:rPr lang="en-US" sz="3500" dirty="0"/>
              <a:t>Algae bloom change over time summer 2015-2020</a:t>
            </a:r>
          </a:p>
        </p:txBody>
      </p:sp>
      <p:pic>
        <p:nvPicPr>
          <p:cNvPr id="5" name="Content Placeholder 4" descr="A map of a lake&#10;&#10;AI-generated content may be incorrect.">
            <a:extLst>
              <a:ext uri="{FF2B5EF4-FFF2-40B4-BE49-F238E27FC236}">
                <a16:creationId xmlns:a16="http://schemas.microsoft.com/office/drawing/2014/main" id="{ECBA7BF3-BFFB-19C5-A180-43F4580AA4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3124" y="1568197"/>
            <a:ext cx="2598065" cy="2099236"/>
          </a:xfrm>
        </p:spPr>
      </p:pic>
      <p:sp>
        <p:nvSpPr>
          <p:cNvPr id="24" name="TextBox 23">
            <a:extLst>
              <a:ext uri="{FF2B5EF4-FFF2-40B4-BE49-F238E27FC236}">
                <a16:creationId xmlns:a16="http://schemas.microsoft.com/office/drawing/2014/main" id="{EA442A22-0684-AFE4-01F6-AEE25BA32D9A}"/>
              </a:ext>
            </a:extLst>
          </p:cNvPr>
          <p:cNvSpPr txBox="1"/>
          <p:nvPr/>
        </p:nvSpPr>
        <p:spPr>
          <a:xfrm>
            <a:off x="8764176" y="1675106"/>
            <a:ext cx="2684249" cy="4131900"/>
          </a:xfrm>
          <a:prstGeom prst="rect">
            <a:avLst/>
          </a:prstGeom>
          <a:noFill/>
        </p:spPr>
        <p:txBody>
          <a:bodyPr wrap="square" rtlCol="0">
            <a:spAutoFit/>
          </a:bodyPr>
          <a:lstStyle/>
          <a:p>
            <a:pPr marL="285750" indent="-285750">
              <a:buFontTx/>
              <a:buChar char="-"/>
            </a:pPr>
            <a:r>
              <a:rPr lang="en-US" sz="1750" dirty="0"/>
              <a:t>Applied a consistent threshold across all years.</a:t>
            </a:r>
          </a:p>
          <a:p>
            <a:pPr marL="285750" indent="-285750">
              <a:buFontTx/>
              <a:buChar char="-"/>
            </a:pPr>
            <a:r>
              <a:rPr lang="en-US" sz="1750" dirty="0"/>
              <a:t>Added a new land filter that helps highlight just the water pixels for the maps after 2015.</a:t>
            </a:r>
          </a:p>
          <a:p>
            <a:pPr marL="285750" indent="-285750">
              <a:buFontTx/>
              <a:buChar char="-"/>
            </a:pPr>
            <a:r>
              <a:rPr lang="en-US" sz="1750" dirty="0"/>
              <a:t>2015 and 2017 have the most algae shown, but 2018 had a heavy concentration of algae at the top of Lake St. Clair. Could possibly be explained by the St. Clair river. </a:t>
            </a:r>
          </a:p>
        </p:txBody>
      </p:sp>
      <p:pic>
        <p:nvPicPr>
          <p:cNvPr id="4" name="Picture 3" descr="A map with blue spots&#10;&#10;AI-generated content may be incorrect.">
            <a:extLst>
              <a:ext uri="{FF2B5EF4-FFF2-40B4-BE49-F238E27FC236}">
                <a16:creationId xmlns:a16="http://schemas.microsoft.com/office/drawing/2014/main" id="{E032C498-B4D4-CF6B-2691-2DCE321E69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8370" y="1568196"/>
            <a:ext cx="2686289" cy="2155029"/>
          </a:xfrm>
          <a:prstGeom prst="rect">
            <a:avLst/>
          </a:prstGeom>
        </p:spPr>
      </p:pic>
      <p:pic>
        <p:nvPicPr>
          <p:cNvPr id="8" name="Picture 7" descr="A map with blue spots&#10;&#10;AI-generated content may be incorrect.">
            <a:extLst>
              <a:ext uri="{FF2B5EF4-FFF2-40B4-BE49-F238E27FC236}">
                <a16:creationId xmlns:a16="http://schemas.microsoft.com/office/drawing/2014/main" id="{11A990E5-1252-1302-32DF-A2F0107E54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4659" y="1557287"/>
            <a:ext cx="2598065" cy="2165938"/>
          </a:xfrm>
          <a:prstGeom prst="rect">
            <a:avLst/>
          </a:prstGeom>
        </p:spPr>
      </p:pic>
      <p:pic>
        <p:nvPicPr>
          <p:cNvPr id="12" name="Picture 11" descr="A map with blue spots&#10;&#10;AI-generated content may be incorrect.">
            <a:extLst>
              <a:ext uri="{FF2B5EF4-FFF2-40B4-BE49-F238E27FC236}">
                <a16:creationId xmlns:a16="http://schemas.microsoft.com/office/drawing/2014/main" id="{F8A90BC0-2768-61A1-0685-CC6BA8310C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25319" y="3667433"/>
            <a:ext cx="2686289" cy="2172167"/>
          </a:xfrm>
          <a:prstGeom prst="rect">
            <a:avLst/>
          </a:prstGeom>
        </p:spPr>
      </p:pic>
      <p:pic>
        <p:nvPicPr>
          <p:cNvPr id="14" name="Picture 13" descr="A map with blue and yellow spots&#10;&#10;AI-generated content may be incorrect.">
            <a:extLst>
              <a:ext uri="{FF2B5EF4-FFF2-40B4-BE49-F238E27FC236}">
                <a16:creationId xmlns:a16="http://schemas.microsoft.com/office/drawing/2014/main" id="{6B8D5A7D-EE8B-2794-EC82-B5DC9D9B7A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11608" y="3697637"/>
            <a:ext cx="2711116" cy="2181906"/>
          </a:xfrm>
          <a:prstGeom prst="rect">
            <a:avLst/>
          </a:prstGeom>
        </p:spPr>
      </p:pic>
      <p:pic>
        <p:nvPicPr>
          <p:cNvPr id="16" name="Picture 15" descr="A map with blue lines&#10;&#10;AI-generated content may be incorrect.">
            <a:extLst>
              <a:ext uri="{FF2B5EF4-FFF2-40B4-BE49-F238E27FC236}">
                <a16:creationId xmlns:a16="http://schemas.microsoft.com/office/drawing/2014/main" id="{05CAA3C7-57A6-EDCE-ECCB-0D3FD79F64A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9503" y="3627490"/>
            <a:ext cx="2664868" cy="2172167"/>
          </a:xfrm>
          <a:prstGeom prst="rect">
            <a:avLst/>
          </a:prstGeom>
        </p:spPr>
      </p:pic>
    </p:spTree>
    <p:extLst>
      <p:ext uri="{BB962C8B-B14F-4D97-AF65-F5344CB8AC3E}">
        <p14:creationId xmlns:p14="http://schemas.microsoft.com/office/powerpoint/2010/main" val="3477123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B52AB-CC6B-3784-DD9D-E7B17A45144B}"/>
              </a:ext>
            </a:extLst>
          </p:cNvPr>
          <p:cNvSpPr>
            <a:spLocks noGrp="1"/>
          </p:cNvSpPr>
          <p:nvPr>
            <p:ph type="title"/>
          </p:nvPr>
        </p:nvSpPr>
        <p:spPr/>
        <p:txBody>
          <a:bodyPr/>
          <a:lstStyle/>
          <a:p>
            <a:r>
              <a:rPr lang="en-US" dirty="0"/>
              <a:t>Winter vs summer 2017 </a:t>
            </a:r>
            <a:r>
              <a:rPr lang="en-US" dirty="0" err="1"/>
              <a:t>NDVi</a:t>
            </a:r>
            <a:endParaRPr lang="en-US" dirty="0"/>
          </a:p>
        </p:txBody>
      </p:sp>
      <p:pic>
        <p:nvPicPr>
          <p:cNvPr id="7" name="Picture 6" descr="A map of a lake&#10;&#10;AI-generated content may be incorrect.">
            <a:extLst>
              <a:ext uri="{FF2B5EF4-FFF2-40B4-BE49-F238E27FC236}">
                <a16:creationId xmlns:a16="http://schemas.microsoft.com/office/drawing/2014/main" id="{B1DABE66-1C5E-70FB-BA7A-E949989014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3971" y="1889657"/>
            <a:ext cx="4648115" cy="4157660"/>
          </a:xfrm>
          <a:prstGeom prst="rect">
            <a:avLst/>
          </a:prstGeom>
        </p:spPr>
      </p:pic>
      <p:sp>
        <p:nvSpPr>
          <p:cNvPr id="8" name="TextBox 7">
            <a:extLst>
              <a:ext uri="{FF2B5EF4-FFF2-40B4-BE49-F238E27FC236}">
                <a16:creationId xmlns:a16="http://schemas.microsoft.com/office/drawing/2014/main" id="{33AAFE54-4004-E740-D72B-6AE29ABD1859}"/>
              </a:ext>
            </a:extLst>
          </p:cNvPr>
          <p:cNvSpPr txBox="1"/>
          <p:nvPr/>
        </p:nvSpPr>
        <p:spPr>
          <a:xfrm>
            <a:off x="9576926" y="926842"/>
            <a:ext cx="2615074" cy="5355312"/>
          </a:xfrm>
          <a:prstGeom prst="rect">
            <a:avLst/>
          </a:prstGeom>
          <a:noFill/>
        </p:spPr>
        <p:txBody>
          <a:bodyPr wrap="square" rtlCol="0">
            <a:spAutoFit/>
          </a:bodyPr>
          <a:lstStyle/>
          <a:p>
            <a:r>
              <a:rPr lang="en-US" sz="1750" dirty="0"/>
              <a:t>-To show the seasonal impacts of weather on the algae blooms. I compared the 2017 winter to 2017 summer</a:t>
            </a:r>
          </a:p>
          <a:p>
            <a:pPr marL="285750" indent="-285750">
              <a:buFontTx/>
              <a:buChar char="-"/>
            </a:pPr>
            <a:endParaRPr lang="en-US" sz="1750" dirty="0"/>
          </a:p>
          <a:p>
            <a:r>
              <a:rPr lang="en-US" sz="1750" dirty="0"/>
              <a:t>- The winter threshold was the same as the summer threshold which caused lots of interference. To solve this, I used the JRC global surface water dataset to create a new filter. This uses a filter that determines if a pixel is water or not based on that pixel's values since 1984</a:t>
            </a:r>
          </a:p>
        </p:txBody>
      </p:sp>
      <p:pic>
        <p:nvPicPr>
          <p:cNvPr id="9" name="Content Placeholder 8" descr="A map with blue water&#10;&#10;AI-generated content may be incorrect.">
            <a:extLst>
              <a:ext uri="{FF2B5EF4-FFF2-40B4-BE49-F238E27FC236}">
                <a16:creationId xmlns:a16="http://schemas.microsoft.com/office/drawing/2014/main" id="{CB65BED6-6E8B-BD73-353F-462FA7B4344F}"/>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65207" y="1889657"/>
            <a:ext cx="4648114" cy="4157661"/>
          </a:xfrm>
        </p:spPr>
      </p:pic>
    </p:spTree>
    <p:extLst>
      <p:ext uri="{BB962C8B-B14F-4D97-AF65-F5344CB8AC3E}">
        <p14:creationId xmlns:p14="http://schemas.microsoft.com/office/powerpoint/2010/main" val="4069561152"/>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121</TotalTime>
  <Words>986</Words>
  <Application>Microsoft Office PowerPoint</Application>
  <PresentationFormat>Widescreen</PresentationFormat>
  <Paragraphs>51</Paragraphs>
  <Slides>12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Arial</vt:lpstr>
      <vt:lpstr>Calisto MT</vt:lpstr>
      <vt:lpstr>Univers Condensed</vt:lpstr>
      <vt:lpstr>ChronicleVTI</vt:lpstr>
      <vt:lpstr>Tracking algal blooms in Lake St. Clair 2015-2020</vt:lpstr>
      <vt:lpstr>Introduction/Purpose</vt:lpstr>
      <vt:lpstr>Adjustment from last project</vt:lpstr>
      <vt:lpstr>Land use in the region</vt:lpstr>
      <vt:lpstr>Ndvi time series chart of lake St. Clair</vt:lpstr>
      <vt:lpstr>Initial Summer 2015 NDVI Map</vt:lpstr>
      <vt:lpstr>Filtered ndvi image of Summer 2015 </vt:lpstr>
      <vt:lpstr>Algae bloom change over time summer 2015-2020</vt:lpstr>
      <vt:lpstr>Winter vs summer 2017 NDVi</vt:lpstr>
      <vt:lpstr>Conclusion</vt:lpstr>
      <vt:lpstr>Works cited</vt:lpstr>
      <vt:lpstr>Link to code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Bryce Deckard</dc:creator>
  <cp:lastModifiedBy>Bryce Deckard</cp:lastModifiedBy>
  <cp:revision>7</cp:revision>
  <dcterms:created xsi:type="dcterms:W3CDTF">2025-04-29T21:43:22Z</dcterms:created>
  <dcterms:modified xsi:type="dcterms:W3CDTF">2025-05-20T18:58:09Z</dcterms:modified>
</cp:coreProperties>
</file>

<file path=docProps/thumbnail.jpeg>
</file>